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05" r:id="rId72"/>
    <p:sldId id="306" r:id="rId73"/>
    <p:sldId id="307" r:id="rId74"/>
    <p:sldId id="308" r:id="rId75"/>
    <p:sldId id="309" r:id="rId76"/>
    <p:sldId id="310" r:id="rId77"/>
    <p:sldId id="311" r:id="rId78"/>
    <p:sldId id="312" r:id="rId7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58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2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91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63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68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77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81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17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16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0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8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48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friction/latest/friction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mass-spring-lab/mass-spring-lab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collision-lab/collision-lab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forces-and-motion-basics/latest/forces-and-motion-basics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collision-lab/collision-lab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collision-lab/collision-lab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collision-lab/collision-lab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forces-and-motion-basics/latest/forces-and-motion-basics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034" y="457200"/>
            <a:ext cx="9875520" cy="6400799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Berlin Sans FB Demi" panose="020E0802020502020306" pitchFamily="34" charset="0"/>
              </a:rPr>
              <a:t>Atividades </a:t>
            </a:r>
            <a:r>
              <a:rPr lang="pt-BR" sz="40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4000" b="1" dirty="0" smtClean="0">
                <a:latin typeface="Berlin Sans FB Demi" panose="020E0802020502020306" pitchFamily="34" charset="0"/>
              </a:rPr>
              <a:t> sobre Dinâmica</a:t>
            </a:r>
            <a:r>
              <a:rPr lang="pt-BR" sz="4000" b="1" smtClean="0">
                <a:latin typeface="Berlin Sans FB Demi" panose="020E0802020502020306" pitchFamily="34" charset="0"/>
              </a:rPr>
              <a:t/>
            </a:r>
            <a:br>
              <a:rPr lang="pt-BR" sz="4000" b="1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Força Peso</a:t>
            </a:r>
            <a:r>
              <a:rPr lang="pt-BR" sz="4000" b="1" dirty="0" smtClean="0">
                <a:latin typeface="Berlin Sans FB Demi" panose="020E0802020502020306" pitchFamily="34" charset="0"/>
              </a:rPr>
              <a:t/>
            </a:r>
            <a:br>
              <a:rPr lang="pt-BR" sz="4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</a:t>
            </a:r>
            <a:r>
              <a:rPr lang="pt-BR" sz="3000" b="1" dirty="0" smtClean="0">
                <a:latin typeface="Berlin Sans FB Demi" panose="020E0802020502020306" pitchFamily="34" charset="0"/>
              </a:rPr>
              <a:t>Atrito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Leis de Newton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Colisões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Impulso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endParaRPr lang="pt-BR" sz="3000" b="1" dirty="0">
              <a:latin typeface="Berlin Sans FB Demi" panose="020E0802020502020306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Aproveitando a imagem da questão anterior, o que acontecerá com a oscilação do sistema massa-mola se puxarmos o bloco para baixo e soltarmos? 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Diminuirá aos poucos.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Aumentará aos poucos.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Permanecerá constante.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sistema não irá oscilar.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492" y="1865716"/>
            <a:ext cx="6069739" cy="42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5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situação abaixo temos um bloco suspenso em uma mola. Se alterarmos a gravidade da terra para a gravidade da lua (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Moon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), o que acontecerá com a massa e com o peso do bloco?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591" y="2058664"/>
            <a:ext cx="5652816" cy="40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Na imagem podemos ver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três massas, onde duas são desconhecidas,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suspensas em três molas idênticas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É possível calcular a diferença de massa entre os dois blocos desconhecidos? Considere g = 9,8m/s²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472" y="2092045"/>
            <a:ext cx="6582727" cy="449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4758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Atrito utilizando 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Friction</a:t>
            </a:r>
            <a:r>
              <a:rPr lang="pt-BR" sz="3200" b="1" dirty="0" smtClean="0">
                <a:latin typeface="Berlin Sans FB Demi" panose="020E0802020502020306" pitchFamily="34" charset="0"/>
              </a:rPr>
              <a:t>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phet.colorado.edu/sims/html/friction/latest/friction_en.html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860" y="1961415"/>
            <a:ext cx="5676491" cy="346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 Rounded MT Bold" panose="020F0704030504030204" pitchFamily="34" charset="0"/>
              </a:rPr>
              <a:t>O que é força de atrito (F</a:t>
            </a:r>
            <a:r>
              <a:rPr lang="pt-BR" sz="2500" dirty="0" smtClean="0">
                <a:latin typeface="Arial Rounded MT Bold" panose="020F0704030504030204" pitchFamily="34" charset="0"/>
              </a:rPr>
              <a:t>at</a:t>
            </a:r>
            <a:r>
              <a:rPr lang="pt-BR" dirty="0" smtClean="0">
                <a:latin typeface="Arial Rounded MT Bold" panose="020F0704030504030204" pitchFamily="34" charset="0"/>
              </a:rPr>
              <a:t>)?</a:t>
            </a:r>
            <a:endParaRPr lang="pt-BR" dirty="0">
              <a:latin typeface="Arial Rounded MT Bold" panose="020F07040305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rial Rounded MT Bold" panose="020F0704030504030204" pitchFamily="34" charset="0"/>
              </a:rPr>
              <a:t>É</a:t>
            </a:r>
            <a:r>
              <a:rPr lang="pt-BR" dirty="0" smtClean="0">
                <a:latin typeface="Arial Rounded MT Bold" panose="020F0704030504030204" pitchFamily="34" charset="0"/>
              </a:rPr>
              <a:t> </a:t>
            </a:r>
            <a:r>
              <a:rPr lang="pt-BR" dirty="0">
                <a:latin typeface="Arial Rounded MT Bold" panose="020F0704030504030204" pitchFamily="34" charset="0"/>
              </a:rPr>
              <a:t>a força de contato que atua sempre que dois corpos entram em choque e há tendência ao movimento. É gerada pela </a:t>
            </a:r>
            <a:r>
              <a:rPr lang="pt-BR" dirty="0" err="1">
                <a:latin typeface="Arial Rounded MT Bold" panose="020F0704030504030204" pitchFamily="34" charset="0"/>
              </a:rPr>
              <a:t>aspericidade</a:t>
            </a:r>
            <a:r>
              <a:rPr lang="pt-BR" dirty="0">
                <a:latin typeface="Arial Rounded MT Bold" panose="020F0704030504030204" pitchFamily="34" charset="0"/>
              </a:rPr>
              <a:t> dos corpos. A força de atrito é sempre paralela às superfícies em interação e contrária ao movimento relativo entre elas.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4245430"/>
            <a:ext cx="3571439" cy="128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82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500" dirty="0" smtClean="0">
                <a:latin typeface="Arial Rounded MT Bold" panose="020F0704030504030204" pitchFamily="34" charset="0"/>
              </a:rPr>
              <a:t>Qual a diferença entre temperatura e calor?</a:t>
            </a:r>
            <a:endParaRPr lang="pt-BR" sz="3500" dirty="0">
              <a:latin typeface="Arial Rounded MT Bold" panose="020F07040305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77431"/>
            <a:ext cx="10515600" cy="4351338"/>
          </a:xfrm>
        </p:spPr>
        <p:txBody>
          <a:bodyPr>
            <a:normAutofit/>
          </a:bodyPr>
          <a:lstStyle/>
          <a:p>
            <a:r>
              <a:rPr lang="pt-BR" sz="2200" dirty="0" smtClean="0">
                <a:latin typeface="Arial Rounded MT Bold" panose="020F0704030504030204" pitchFamily="34" charset="0"/>
              </a:rPr>
              <a:t>Temperatura: mede o grau de agitação das moléculas de um corpo.</a:t>
            </a:r>
          </a:p>
          <a:p>
            <a:r>
              <a:rPr lang="pt-BR" sz="2200" dirty="0" smtClean="0">
                <a:latin typeface="Arial Rounded MT Bold" panose="020F0704030504030204" pitchFamily="34" charset="0"/>
              </a:rPr>
              <a:t>Calor: energia transportada ou transformada através da agitação das moléculas.</a:t>
            </a:r>
            <a:endParaRPr lang="pt-BR" sz="2200" dirty="0">
              <a:latin typeface="Arial Rounded MT Bold" panose="020F07040305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922" y="2902994"/>
            <a:ext cx="4108226" cy="364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Friction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(HTML5)”, o que são essas esferas azuis e verdes presentes nos dois livros?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03" y="2240328"/>
            <a:ext cx="91725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Friction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(HTML5)” atrite os livros de Física e de Química (indicados na seta amarela) e observe o que acontece com a temperatura (indicado na seta vermelha). Explique o que aconteceu.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261" y="2555382"/>
            <a:ext cx="7351939" cy="375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que acontece com a vibração das moléculas quando a temperatura aumenta?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818" y="1750425"/>
            <a:ext cx="6599873" cy="423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Quando atritamos os dois livros com bastante rigor, o atrito (assim como a temperatura também) aumenta. O que acontece com as moléculas dos dois livros quando isso acontece?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731" y="2587998"/>
            <a:ext cx="6197509" cy="391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massa e peso dos objetos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Masses</a:t>
            </a:r>
            <a:r>
              <a:rPr lang="pt-BR" sz="3200" b="1" dirty="0" smtClean="0">
                <a:latin typeface="Berlin Sans FB Demi" panose="020E0802020502020306" pitchFamily="34" charset="0"/>
              </a:rPr>
              <a:t> &amp; Springs”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phet.colorado.edu/sims/mass-spring-lab/mass-spring-lab_en.html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032" y="1795656"/>
            <a:ext cx="5257665" cy="35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9163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Pêndulo de Newton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</a:t>
            </a:r>
            <a:r>
              <a:rPr lang="pt-BR" sz="3200" b="1" dirty="0" err="1">
                <a:latin typeface="Berlin Sans FB Demi" panose="020E0802020502020306" pitchFamily="34" charset="0"/>
              </a:rPr>
              <a:t>C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ollision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>
                <a:latin typeface="Berlin Sans FB Demi" panose="020E0802020502020306" pitchFamily="34" charset="0"/>
              </a:rPr>
              <a:t>L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ab</a:t>
            </a:r>
            <a:r>
              <a:rPr lang="pt-BR" sz="3200" b="1" dirty="0">
                <a:latin typeface="Berlin Sans FB Demi" panose="020E0802020502020306" pitchFamily="34" charset="0"/>
              </a:rPr>
              <a:t>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phet.colorado.edu/sims/collision-lab/collision-lab_en.html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66" y="1862591"/>
            <a:ext cx="5630093" cy="36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839" y="458221"/>
            <a:ext cx="10980313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 Black" panose="020B0A04020102020204" pitchFamily="34" charset="0"/>
              </a:rPr>
              <a:t>Pêndulo de Newton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26" y="1783784"/>
            <a:ext cx="5111941" cy="383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902226" y="-154547"/>
            <a:ext cx="17901283" cy="194300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 Black" panose="020B0A04020102020204" pitchFamily="34" charset="0"/>
              </a:rPr>
              <a:t>Colisão Elástica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615" y="1171016"/>
            <a:ext cx="10515600" cy="4935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5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pt-BR" sz="4500" b="1" dirty="0" smtClean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pt-BR" sz="3200" dirty="0" smtClean="0">
                <a:latin typeface="Arial Rounded MT Bold" panose="020F0704030504030204" pitchFamily="34" charset="0"/>
              </a:rPr>
              <a:t>Há </a:t>
            </a:r>
            <a:r>
              <a:rPr lang="pt-BR" sz="3200" dirty="0">
                <a:latin typeface="Arial Rounded MT Bold" panose="020F0704030504030204" pitchFamily="34" charset="0"/>
              </a:rPr>
              <a:t>conservação da </a:t>
            </a:r>
            <a:r>
              <a:rPr lang="pt-BR" sz="3200" dirty="0" smtClean="0">
                <a:latin typeface="Arial Rounded MT Bold" panose="020F0704030504030204" pitchFamily="34" charset="0"/>
              </a:rPr>
              <a:t>energia</a:t>
            </a:r>
          </a:p>
          <a:p>
            <a:r>
              <a:rPr lang="pt-BR" sz="3200" dirty="0">
                <a:latin typeface="Arial Rounded MT Bold" panose="020F0704030504030204" pitchFamily="34" charset="0"/>
              </a:rPr>
              <a:t>Há conservação da</a:t>
            </a:r>
            <a:r>
              <a:rPr lang="pt-BR" sz="3200" b="1" dirty="0">
                <a:latin typeface="Arial Rounded MT Bold" panose="020F0704030504030204" pitchFamily="34" charset="0"/>
              </a:rPr>
              <a:t> </a:t>
            </a:r>
            <a:r>
              <a:rPr lang="pt-BR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Quantidade de Movimento (Momento Linear) </a:t>
            </a:r>
            <a:r>
              <a:rPr lang="pt-BR" sz="3200" dirty="0">
                <a:latin typeface="Arial Rounded MT Bold" panose="020F0704030504030204" pitchFamily="34" charset="0"/>
              </a:rPr>
              <a:t>dos corpos</a:t>
            </a:r>
            <a:r>
              <a:rPr lang="pt-BR" sz="32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pt-BR" sz="3200" dirty="0" smtClean="0">
                <a:latin typeface="Arial Rounded MT Bold" panose="020F0704030504030204" pitchFamily="34" charset="0"/>
              </a:rPr>
              <a:t>A </a:t>
            </a:r>
            <a:r>
              <a:rPr lang="pt-BR" sz="3200" dirty="0">
                <a:latin typeface="Arial Rounded MT Bold" panose="020F0704030504030204" pitchFamily="34" charset="0"/>
              </a:rPr>
              <a:t>velocidade relativa entre os corpos continua a mesma após a colisão.</a:t>
            </a:r>
          </a:p>
          <a:p>
            <a:endParaRPr lang="pt-BR" sz="32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842" y="837044"/>
            <a:ext cx="10980313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Conservação da quantidade de movimento</a:t>
            </a:r>
            <a:br>
              <a:rPr lang="pt-BR" sz="3600" dirty="0" smtClean="0">
                <a:latin typeface="Arial Black" panose="020B0A04020102020204" pitchFamily="34" charset="0"/>
              </a:rPr>
            </a:br>
            <a:r>
              <a:rPr lang="pt-BR" sz="3600" dirty="0" smtClean="0">
                <a:latin typeface="Arial Black" panose="020B0A04020102020204" pitchFamily="34" charset="0"/>
              </a:rPr>
              <a:t>para um sistema isolado</a:t>
            </a:r>
            <a:endParaRPr lang="pt-BR" sz="360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198" y="288548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60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𝑖𝑛𝑖𝑐𝑖𝑎𝑙</m:t>
                          </m:r>
                        </m:sub>
                      </m:sSub>
                      <m:r>
                        <a:rPr lang="pt-BR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</m:oMath>
                  </m:oMathPara>
                </a14:m>
                <a:endParaRPr lang="pt-BR" sz="600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2885484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274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9683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a velocidade, a posição e a massa de duas esferas (1 e 2)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Collision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”. Qual será a velocidade final das esferas após a colisão elástica?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763" y="2098690"/>
            <a:ext cx="6120358" cy="38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9683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a velocidade, a posição e a massa de três esferas (1, 2 e 3)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Collision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”. Qual será a velocidade final das esferas após a colisão elástica? Explique.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1" y="2096996"/>
            <a:ext cx="62769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9683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a velocidade, a posição e a massa de cinco esferas (1, 2, 3, 4 e 5)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Collision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”. Qual será a velocidade final das esferas após a colisão elástica? Explique.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962" y="2272937"/>
            <a:ext cx="5710342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9683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a velocidade, a posição e a massa de cinco esferas (1, 2, 3, 4 e 5)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Collision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”. Qual será a velocidade final das esferas após a colisão elástica? Explique.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435" y="2146714"/>
            <a:ext cx="5745618" cy="429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9683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a velocidade, a posição e a massa de cinco esferas (1, 2, 3, 4 e 5)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Collision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”. Qual será a velocidade final das esferas após a colisão elástica? Explique.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6" y="1841865"/>
            <a:ext cx="59912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515339" y="1197920"/>
            <a:ext cx="106121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>
                <a:latin typeface="Bookman Old Style" panose="02050604050505020204" pitchFamily="18" charset="0"/>
              </a:rPr>
              <a:t>Sobre o movimento descrito na figura abaixo, marque a opção que mostra o movimento após a colisão </a:t>
            </a:r>
            <a:r>
              <a:rPr lang="pt-BR" sz="2300" dirty="0" smtClean="0">
                <a:latin typeface="Bookman Old Style" panose="02050604050505020204" pitchFamily="18" charset="0"/>
              </a:rPr>
              <a:t>elástica </a:t>
            </a:r>
            <a:r>
              <a:rPr lang="pt-BR" sz="2300" dirty="0">
                <a:latin typeface="Bookman Old Style" panose="02050604050505020204" pitchFamily="18" charset="0"/>
              </a:rPr>
              <a:t>descrita, demonstrando fisicamente como isso acontece.</a:t>
            </a:r>
            <a:br>
              <a:rPr lang="pt-BR" sz="2300" dirty="0">
                <a:latin typeface="Bookman Old Style" panose="02050604050505020204" pitchFamily="18" charset="0"/>
              </a:rPr>
            </a:br>
            <a:endParaRPr lang="pt-BR" sz="2300" dirty="0">
              <a:latin typeface="Bookman Old Style" panose="02050604050505020204" pitchFamily="18" charset="0"/>
            </a:endParaRPr>
          </a:p>
        </p:txBody>
      </p:sp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69" y="3500031"/>
            <a:ext cx="2957378" cy="187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435" y="2210690"/>
            <a:ext cx="4735602" cy="445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6</a:t>
            </a:r>
            <a:endParaRPr lang="pt-BR" sz="30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93194" y="-206061"/>
            <a:ext cx="13246994" cy="1896750"/>
          </a:xfrm>
        </p:spPr>
        <p:txBody>
          <a:bodyPr/>
          <a:lstStyle/>
          <a:p>
            <a:pPr algn="ctr"/>
            <a:r>
              <a:rPr lang="pt-BR" dirty="0" smtClean="0">
                <a:latin typeface="Adobe Garamond Pro Bold" panose="02020702060506020403" pitchFamily="18" charset="0"/>
              </a:rPr>
              <a:t>DINAMÔMETRO</a:t>
            </a:r>
            <a:endParaRPr lang="pt-BR" dirty="0">
              <a:latin typeface="Adobe Garamond Pro Bold" panose="02020702060506020403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492" y="563835"/>
            <a:ext cx="2624541" cy="58915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354" y="1506829"/>
            <a:ext cx="3043897" cy="10922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869" y="4694187"/>
            <a:ext cx="2498105" cy="183534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898" y="2738938"/>
            <a:ext cx="2708724" cy="13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as Leis de Newton e movimento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“Force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and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Motion: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Basics</a:t>
            </a:r>
            <a:r>
              <a:rPr lang="pt-BR" sz="3200" b="1" dirty="0" smtClean="0">
                <a:latin typeface="Berlin Sans FB Demi" panose="020E0802020502020306" pitchFamily="34" charset="0"/>
              </a:rPr>
              <a:t>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20526"/>
            <a:ext cx="9432501" cy="1655762"/>
          </a:xfrm>
        </p:spPr>
        <p:txBody>
          <a:bodyPr/>
          <a:lstStyle/>
          <a:p>
            <a:r>
              <a:rPr lang="pt-BR" b="1" dirty="0"/>
              <a:t>Disponível em: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phet.colorado.edu/sims/html/forces-and-motion-basics/latest/forces-and-motion-basics_en.html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82" y="2032139"/>
            <a:ext cx="5979569" cy="321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6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047" y="2273121"/>
            <a:ext cx="6957473" cy="4584879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Vá na opção “Next Force” (indicado na seta vermelha) e selecione “valores”, “força” e “velocidade” (indicados na seta verde). Coloque dois “robôs” pequenos (de força 50N) como é mostrado na figura abaixo. O que acontecerá com a massa quando iniciarmos a disputa do “cabo de guerra” em “GO!”?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Aproveitando a situação da questão 1, adicione um “robô” grande (de força 150N) como é mostrado na figura abaixo. O que acontecerá com a massa quando iniciarmos a disputa do “cabo de guerra” em “GO!”?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745" y="2189164"/>
            <a:ext cx="6346508" cy="411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Vá na opção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“Motion”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(indicado na seta vermelha)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 aplique uma força de 50N (indicada na seta verde) momentânea e, após alguns segundos, zere a força em “&lt;&lt;” (indicado na seta azul). O que aconteceu com a velocidade do bloco antes e depois de zerar a força? Quais Leis de Newton estão presentes nessa situação?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766" y="2380003"/>
            <a:ext cx="5958920" cy="430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4458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Ainda na opção “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otion” aplique uma força de 500N, mas agora com uma massa  de 250kg, colocando a geladeira em cima da caixa, como mostra a figura abaixo. Selecione as opções de Força, Valores, Massas e Velocidade (indicado na seta vermelha) e, utilizando a fórmula da segunda lei de Newton, calcule a aceleração do sistema conferindo, no OA, se está coerente com o aumento da velocidade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81" y="2648039"/>
            <a:ext cx="7021151" cy="420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5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4458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figura abaixo mostra uma situação de movimento. Somente pelo valor de velocidade (positiva) e da posição da água dentro do balde, podemos dizer que este movimento é: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8200" y="4715693"/>
            <a:ext cx="1034360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Uniforme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Progressivo e Retardado </a:t>
            </a: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Retrógrado e Retardado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Retrógrado e acelerado</a:t>
            </a:r>
          </a:p>
          <a:p>
            <a:pPr marL="457200" indent="-457200">
              <a:buFontTx/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Progressivo e Acelerado</a:t>
            </a: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714" y="1514005"/>
            <a:ext cx="5553080" cy="33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4458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figura abaixo mostra uma situação de movimento. Somente pelos valores de força e de velocidade (positiva) indicados e da posição da água dentro do balde, podemos dizer que este movimento é: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8200" y="4676504"/>
            <a:ext cx="1034360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U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niforme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Progressivo e Retardado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Retrógrado e Retardado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Progressivo e Acelerado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Retrógrado e acelerado</a:t>
            </a: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6" y="1509410"/>
            <a:ext cx="5520011" cy="344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7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4458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figura abaixo mostra uma situação de movimento. Somente pelos valores de força e de velocidade (positiva) indicados e da posição da água dentro do balde, podemos dizer que este movimento é: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143" y="1531666"/>
            <a:ext cx="5237525" cy="314483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38200" y="4676504"/>
            <a:ext cx="1034360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U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niforme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Progressivo e Retardado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Retrógrado e Retardado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Progressivo e Acelerado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Retrógrado e acelerado</a:t>
            </a: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57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8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44587"/>
            <a:ext cx="10813869" cy="589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figura abaixo, podemos ver que o “robô” aplica uma força de 300N, mas que também foi adicionado uma força de atrito de mesmo valor no instantes em que o sistema está a 22,3 m/s. Assim, podemos dizer que o balde com água estará:</a:t>
            </a: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Acelerando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Desacelerando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Em inércia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Parado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38200" y="4676504"/>
            <a:ext cx="103436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18" y="1976831"/>
            <a:ext cx="5885703" cy="37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9163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Momento Linear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</a:t>
            </a:r>
            <a:r>
              <a:rPr lang="pt-BR" sz="3200" b="1" dirty="0" err="1">
                <a:latin typeface="Berlin Sans FB Demi" panose="020E0802020502020306" pitchFamily="34" charset="0"/>
              </a:rPr>
              <a:t>C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ollision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>
                <a:latin typeface="Berlin Sans FB Demi" panose="020E0802020502020306" pitchFamily="34" charset="0"/>
              </a:rPr>
              <a:t>L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ab</a:t>
            </a:r>
            <a:r>
              <a:rPr lang="pt-BR" sz="3200" b="1" dirty="0">
                <a:latin typeface="Berlin Sans FB Demi" panose="020E0802020502020306" pitchFamily="34" charset="0"/>
              </a:rPr>
              <a:t>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phet.colorado.edu/sims/collision-lab/collision-lab_en.html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66" y="1862591"/>
            <a:ext cx="5630093" cy="36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842" y="365125"/>
            <a:ext cx="10998958" cy="1325563"/>
          </a:xfrm>
        </p:spPr>
        <p:txBody>
          <a:bodyPr/>
          <a:lstStyle/>
          <a:p>
            <a:r>
              <a:rPr lang="pt-BR" dirty="0">
                <a:latin typeface="Gungsuh" panose="02030600000101010101" pitchFamily="18" charset="-127"/>
                <a:ea typeface="Gungsuh" panose="02030600000101010101" pitchFamily="18" charset="-127"/>
              </a:rPr>
              <a:t>Gravidade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1660</a:t>
            </a:r>
          </a:p>
          <a:p>
            <a:r>
              <a:rPr lang="pt-BR" dirty="0" smtClean="0"/>
              <a:t>Isaac Newton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2056" name="Picture 8" descr="http://fisicanacuca.xpg.uol.com.br/leis-de-newton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5" y="-150125"/>
            <a:ext cx="7820167" cy="712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ontradicaosocial.files.wordpress.com/2010/01/isaacnew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3" y="2946139"/>
            <a:ext cx="28765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722290" y="40895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>
                    <a:latin typeface="Arial Black" panose="020B0A04020102020204" pitchFamily="34" charset="0"/>
                  </a:rPr>
                  <a:t>O que é Quantidade de Movimento ou Momento Linear?</a:t>
                </a:r>
                <a:r>
                  <a:rPr lang="pt-BR" dirty="0" smtClean="0"/>
                  <a:t/>
                </a:r>
                <a:br>
                  <a:rPr lang="pt-BR" dirty="0" smtClean="0"/>
                </a:br>
                <a:r>
                  <a:rPr lang="pt-BR" dirty="0" smtClean="0"/>
                  <a:t/>
                </a:r>
                <a:br>
                  <a:rPr lang="pt-BR" dirty="0" smtClean="0"/>
                </a:br>
                <a:r>
                  <a:rPr lang="pt-BR" dirty="0">
                    <a:solidFill>
                      <a:schemeClr val="accent6">
                        <a:lumMod val="50000"/>
                      </a:schemeClr>
                    </a:solidFill>
                  </a:rPr>
                  <a:t>Na física, definimos a </a:t>
                </a:r>
                <a:r>
                  <a:rPr lang="pt-BR" b="1" i="1" dirty="0">
                    <a:solidFill>
                      <a:srgbClr val="FF0000"/>
                    </a:solidFill>
                  </a:rPr>
                  <a:t>Q</a:t>
                </a:r>
                <a:r>
                  <a:rPr lang="pt-BR" b="1" i="1" dirty="0" smtClean="0">
                    <a:solidFill>
                      <a:srgbClr val="FF0000"/>
                    </a:solidFill>
                  </a:rPr>
                  <a:t>uantidade </a:t>
                </a:r>
                <a:r>
                  <a:rPr lang="pt-BR" b="1" i="1" dirty="0">
                    <a:solidFill>
                      <a:srgbClr val="FF0000"/>
                    </a:solidFill>
                  </a:rPr>
                  <a:t>de </a:t>
                </a:r>
                <a:r>
                  <a:rPr lang="pt-BR" b="1" i="1" dirty="0" smtClean="0">
                    <a:solidFill>
                      <a:srgbClr val="FF0000"/>
                    </a:solidFill>
                  </a:rPr>
                  <a:t>Movimento</a:t>
                </a:r>
                <a:r>
                  <a:rPr lang="pt-BR" dirty="0">
                    <a:solidFill>
                      <a:schemeClr val="accent6">
                        <a:lumMod val="50000"/>
                      </a:schemeClr>
                    </a:solidFill>
                  </a:rPr>
                  <a:t>, representada por </a:t>
                </a:r>
                <a:r>
                  <a:rPr lang="pt-BR" b="1" i="1" dirty="0" smtClean="0">
                    <a:solidFill>
                      <a:srgbClr val="FF0000"/>
                    </a:solidFill>
                  </a:rPr>
                  <a:t>Q</a:t>
                </a:r>
                <a:r>
                  <a:rPr lang="pt-BR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, </a:t>
                </a:r>
                <a:r>
                  <a:rPr lang="pt-BR" dirty="0">
                    <a:solidFill>
                      <a:schemeClr val="accent6">
                        <a:lumMod val="50000"/>
                      </a:schemeClr>
                    </a:solidFill>
                  </a:rPr>
                  <a:t>de um corpo que possui massa </a:t>
                </a:r>
                <a:r>
                  <a:rPr lang="pt-BR" b="1" i="1" dirty="0">
                    <a:solidFill>
                      <a:srgbClr val="FF0000"/>
                    </a:solidFill>
                  </a:rPr>
                  <a:t>m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>
                    <a:solidFill>
                      <a:schemeClr val="accent6">
                        <a:lumMod val="50000"/>
                      </a:schemeClr>
                    </a:solidFill>
                  </a:rPr>
                  <a:t>e velocidade </a:t>
                </a:r>
                <a:r>
                  <a:rPr lang="pt-BR" b="1" i="1" dirty="0">
                    <a:solidFill>
                      <a:srgbClr val="FF0000"/>
                    </a:solidFill>
                  </a:rPr>
                  <a:t>v</a:t>
                </a:r>
                <a:r>
                  <a:rPr lang="pt-BR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t-BR" dirty="0">
                    <a:solidFill>
                      <a:schemeClr val="accent6">
                        <a:lumMod val="50000"/>
                      </a:schemeClr>
                    </a:solidFill>
                  </a:rPr>
                  <a:t>como sendo o produto da massa pela </a:t>
                </a:r>
                <a:r>
                  <a:rPr lang="pt-BR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velocidade. </a:t>
                </a:r>
                <a:endParaRPr lang="pt-BR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pt-P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4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t-BR" sz="22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𝑜𝑛𝑑𝑒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𝑎𝑠𝑠𝑎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𝑑𝑎𝑑𝑎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𝑑𝑎𝑑𝑎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t-BR" sz="4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t-BR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2290" y="408950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7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791" y="3483998"/>
            <a:ext cx="7372819" cy="337400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45" y="128789"/>
            <a:ext cx="8686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791" y="3483998"/>
            <a:ext cx="7372819" cy="33740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47"/>
            <a:ext cx="2717442" cy="203808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1858" y="61152"/>
            <a:ext cx="2686050" cy="37052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337" y="2456224"/>
            <a:ext cx="38957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a velocidade, a posição e a massa de duas bolas (1 e 2)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Collision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”. Qual a Quantidade de Movimento ou </a:t>
            </a:r>
            <a:r>
              <a:rPr lang="pt-BR" sz="25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Momentum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 cada uma das bolas? Demonstre com cálculos.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555" y="2049622"/>
            <a:ext cx="6269765" cy="4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que as duas bolas (1 e 2) possuem velocidades e massas distintas. Por que a Quantidade de Movimento (ou </a:t>
            </a:r>
            <a:r>
              <a:rPr lang="pt-BR" sz="25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Momentum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 delas é a mesma (como indicado na seta preta)?</a:t>
            </a:r>
            <a:r>
              <a:rPr lang="pt-BR" sz="25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320" y="2134150"/>
            <a:ext cx="6673623" cy="438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842" y="837044"/>
            <a:ext cx="10980313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Conservação da quantidade de movimento</a:t>
            </a:r>
            <a:br>
              <a:rPr lang="pt-BR" sz="3600" dirty="0" smtClean="0">
                <a:latin typeface="Arial Black" panose="020B0A04020102020204" pitchFamily="34" charset="0"/>
              </a:rPr>
            </a:br>
            <a:r>
              <a:rPr lang="pt-BR" sz="3600" dirty="0" smtClean="0">
                <a:latin typeface="Arial Black" panose="020B0A04020102020204" pitchFamily="34" charset="0"/>
              </a:rPr>
              <a:t>para um sistema isolado</a:t>
            </a:r>
            <a:endParaRPr lang="pt-BR" sz="360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198" y="288548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60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𝑖𝑛𝑖𝑐𝑖𝑎𝑙</m:t>
                          </m:r>
                        </m:sub>
                      </m:sSub>
                      <m:r>
                        <a:rPr lang="pt-BR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</m:oMath>
                  </m:oMathPara>
                </a14:m>
                <a:endParaRPr lang="pt-BR" sz="600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2885484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204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29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Observe, nas imagens abaixo, o antes e o depois de uma colisão. Podemos dizer que houve uma conservação de energia?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473" y="2495735"/>
            <a:ext cx="5871346" cy="32663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66" y="2495735"/>
            <a:ext cx="4591522" cy="32663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230" y="2576182"/>
            <a:ext cx="847725" cy="30488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789" y="2626064"/>
            <a:ext cx="948145" cy="2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Collision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 tentamos criar uma situação onde duas bolas de bilhar de 200g chocam-se e se separam após a colisão. A vermelha (1), colide a 1m/s de velocidade com a verde (2) que está inicialmente parada. O que acontecerá com as bolas após a colisão? Explique.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2485383"/>
            <a:ext cx="6142129" cy="41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9163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Colisões Elásticas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</a:t>
            </a:r>
            <a:r>
              <a:rPr lang="pt-BR" sz="3200" b="1" dirty="0" err="1">
                <a:latin typeface="Berlin Sans FB Demi" panose="020E0802020502020306" pitchFamily="34" charset="0"/>
              </a:rPr>
              <a:t>C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ollision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>
                <a:latin typeface="Berlin Sans FB Demi" panose="020E0802020502020306" pitchFamily="34" charset="0"/>
              </a:rPr>
              <a:t>L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ab</a:t>
            </a:r>
            <a:r>
              <a:rPr lang="pt-BR" sz="3200" b="1" dirty="0">
                <a:latin typeface="Berlin Sans FB Demi" panose="020E0802020502020306" pitchFamily="34" charset="0"/>
              </a:rPr>
              <a:t>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phet.colorado.edu/sims/collision-lab/collision-lab_en.html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66" y="1862591"/>
            <a:ext cx="5630093" cy="36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722290" y="40895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>
                    <a:latin typeface="Arial Black" panose="020B0A04020102020204" pitchFamily="34" charset="0"/>
                  </a:rPr>
                  <a:t>O que é Quantidade de Movimento ou Momento Linear?</a:t>
                </a:r>
                <a:r>
                  <a:rPr lang="pt-BR" dirty="0" smtClean="0"/>
                  <a:t/>
                </a:r>
                <a:br>
                  <a:rPr lang="pt-BR" dirty="0" smtClean="0"/>
                </a:br>
                <a:r>
                  <a:rPr lang="pt-BR" dirty="0" smtClean="0"/>
                  <a:t/>
                </a:r>
                <a:br>
                  <a:rPr lang="pt-BR" dirty="0" smtClean="0"/>
                </a:br>
                <a:r>
                  <a:rPr lang="pt-BR" dirty="0">
                    <a:solidFill>
                      <a:schemeClr val="accent6">
                        <a:lumMod val="50000"/>
                      </a:schemeClr>
                    </a:solidFill>
                  </a:rPr>
                  <a:t>Na física, definimos a </a:t>
                </a:r>
                <a:r>
                  <a:rPr lang="pt-BR" b="1" i="1" dirty="0">
                    <a:solidFill>
                      <a:srgbClr val="FF0000"/>
                    </a:solidFill>
                  </a:rPr>
                  <a:t>Q</a:t>
                </a:r>
                <a:r>
                  <a:rPr lang="pt-BR" b="1" i="1" dirty="0" smtClean="0">
                    <a:solidFill>
                      <a:srgbClr val="FF0000"/>
                    </a:solidFill>
                  </a:rPr>
                  <a:t>uantidade </a:t>
                </a:r>
                <a:r>
                  <a:rPr lang="pt-BR" b="1" i="1" dirty="0">
                    <a:solidFill>
                      <a:srgbClr val="FF0000"/>
                    </a:solidFill>
                  </a:rPr>
                  <a:t>de </a:t>
                </a:r>
                <a:r>
                  <a:rPr lang="pt-BR" b="1" i="1" dirty="0" smtClean="0">
                    <a:solidFill>
                      <a:srgbClr val="FF0000"/>
                    </a:solidFill>
                  </a:rPr>
                  <a:t>Movimento</a:t>
                </a:r>
                <a:r>
                  <a:rPr lang="pt-BR" dirty="0">
                    <a:solidFill>
                      <a:schemeClr val="accent6">
                        <a:lumMod val="50000"/>
                      </a:schemeClr>
                    </a:solidFill>
                  </a:rPr>
                  <a:t>, representada por </a:t>
                </a:r>
                <a:r>
                  <a:rPr lang="pt-BR" b="1" i="1" dirty="0" smtClean="0">
                    <a:solidFill>
                      <a:srgbClr val="FF0000"/>
                    </a:solidFill>
                  </a:rPr>
                  <a:t>Q</a:t>
                </a:r>
                <a:r>
                  <a:rPr lang="pt-BR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, </a:t>
                </a:r>
                <a:r>
                  <a:rPr lang="pt-BR" dirty="0">
                    <a:solidFill>
                      <a:schemeClr val="accent6">
                        <a:lumMod val="50000"/>
                      </a:schemeClr>
                    </a:solidFill>
                  </a:rPr>
                  <a:t>de um corpo que possui massa </a:t>
                </a:r>
                <a:r>
                  <a:rPr lang="pt-BR" b="1" i="1" dirty="0">
                    <a:solidFill>
                      <a:srgbClr val="FF0000"/>
                    </a:solidFill>
                  </a:rPr>
                  <a:t>m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>
                    <a:solidFill>
                      <a:schemeClr val="accent6">
                        <a:lumMod val="50000"/>
                      </a:schemeClr>
                    </a:solidFill>
                  </a:rPr>
                  <a:t>e velocidade </a:t>
                </a:r>
                <a:r>
                  <a:rPr lang="pt-BR" b="1" i="1" dirty="0">
                    <a:solidFill>
                      <a:srgbClr val="FF0000"/>
                    </a:solidFill>
                  </a:rPr>
                  <a:t>v</a:t>
                </a:r>
                <a:r>
                  <a:rPr lang="pt-BR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t-BR" dirty="0">
                    <a:solidFill>
                      <a:schemeClr val="accent6">
                        <a:lumMod val="50000"/>
                      </a:schemeClr>
                    </a:solidFill>
                  </a:rPr>
                  <a:t>como sendo o produto da massa pela </a:t>
                </a:r>
                <a:r>
                  <a:rPr lang="pt-BR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velocidade. </a:t>
                </a:r>
                <a:endParaRPr lang="pt-BR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pt-P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4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t-BR" sz="22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𝑜𝑛𝑑𝑒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𝑎𝑠𝑠𝑎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𝑑𝑎𝑑𝑎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𝑑𝑎𝑑𝑎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t-BR" sz="4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t-BR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2290" y="408950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15654" y="365125"/>
            <a:ext cx="13769454" cy="1325563"/>
          </a:xfrm>
        </p:spPr>
        <p:txBody>
          <a:bodyPr/>
          <a:lstStyle/>
          <a:p>
            <a:pPr algn="ctr"/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Gravidade</a:t>
            </a:r>
            <a:endParaRPr lang="pt-BR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15" y="1690688"/>
            <a:ext cx="4772025" cy="4943475"/>
          </a:xfrm>
          <a:prstGeom prst="rect">
            <a:avLst/>
          </a:prstGeom>
        </p:spPr>
      </p:pic>
      <p:pic>
        <p:nvPicPr>
          <p:cNvPr id="1028" name="Picture 4" descr="http://hypescience.com/wp-content/uploads/2013/06/shutterstock_7765919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67" y="198266"/>
            <a:ext cx="2374179" cy="202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eocities.ws/jantorreslima/gravitacaouniversal/constante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34" y="2312687"/>
            <a:ext cx="25431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063" y="3466531"/>
            <a:ext cx="4563737" cy="31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843" y="249215"/>
            <a:ext cx="10980313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 Black" panose="020B0A04020102020204" pitchFamily="34" charset="0"/>
              </a:rPr>
              <a:t>Colisões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884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 smtClean="0"/>
              <a:t>Podem ser:</a:t>
            </a:r>
          </a:p>
          <a:p>
            <a:pPr marL="0" indent="0">
              <a:buNone/>
            </a:pPr>
            <a:r>
              <a:rPr lang="pt-BR" sz="4500" b="1" dirty="0" smtClean="0">
                <a:solidFill>
                  <a:schemeClr val="accent6">
                    <a:lumMod val="50000"/>
                  </a:schemeClr>
                </a:solidFill>
              </a:rPr>
              <a:t>Inelásticas</a:t>
            </a:r>
            <a:r>
              <a:rPr lang="pt-BR" sz="4500" b="1" dirty="0" smtClean="0"/>
              <a:t/>
            </a:r>
            <a:br>
              <a:rPr lang="pt-BR" sz="4500" b="1" dirty="0" smtClean="0"/>
            </a:br>
            <a:r>
              <a:rPr lang="pt-BR" sz="4500" b="1" dirty="0" smtClean="0">
                <a:solidFill>
                  <a:schemeClr val="accent6">
                    <a:lumMod val="75000"/>
                  </a:schemeClr>
                </a:solidFill>
              </a:rPr>
              <a:t>Parcialmente Inelásticas</a:t>
            </a:r>
            <a:r>
              <a:rPr lang="pt-BR" sz="4500" b="1" dirty="0" smtClean="0"/>
              <a:t/>
            </a:r>
            <a:br>
              <a:rPr lang="pt-BR" sz="4500" b="1" dirty="0" smtClean="0"/>
            </a:br>
            <a:r>
              <a:rPr lang="pt-BR" sz="4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Elásticas</a:t>
            </a:r>
            <a:endParaRPr lang="pt-BR" sz="45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78" y="249215"/>
            <a:ext cx="3884053" cy="29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902226" y="-154547"/>
            <a:ext cx="17901283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 Black" panose="020B0A04020102020204" pitchFamily="34" charset="0"/>
              </a:rPr>
              <a:t>Colisão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615" y="156717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4500" b="1" dirty="0" smtClean="0">
                <a:solidFill>
                  <a:schemeClr val="accent6">
                    <a:lumMod val="50000"/>
                  </a:schemeClr>
                </a:solidFill>
              </a:rPr>
              <a:t>Inelástica: </a:t>
            </a:r>
          </a:p>
          <a:p>
            <a:pPr marL="0" indent="0">
              <a:buNone/>
            </a:pPr>
            <a:r>
              <a:rPr lang="pt-BR" sz="3200" dirty="0" smtClean="0"/>
              <a:t>*Não há </a:t>
            </a:r>
            <a:r>
              <a:rPr lang="pt-BR" sz="3200" dirty="0"/>
              <a:t>conservação da energia </a:t>
            </a:r>
            <a:r>
              <a:rPr lang="pt-BR" sz="3200" dirty="0" smtClean="0"/>
              <a:t>cinética.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>*A </a:t>
            </a:r>
            <a:r>
              <a:rPr lang="pt-BR" sz="3200" dirty="0"/>
              <a:t>energia pode ser transformada em outra </a:t>
            </a:r>
            <a:r>
              <a:rPr lang="pt-BR" sz="3200" dirty="0" smtClean="0"/>
              <a:t>forma </a:t>
            </a:r>
            <a:br>
              <a:rPr lang="pt-BR" sz="3200" dirty="0" smtClean="0"/>
            </a:br>
            <a:r>
              <a:rPr lang="pt-BR" sz="3200" dirty="0" smtClean="0"/>
              <a:t>*Apenas a </a:t>
            </a:r>
            <a:r>
              <a:rPr lang="pt-BR" sz="3200" dirty="0" smtClean="0">
                <a:solidFill>
                  <a:srgbClr val="FF0000"/>
                </a:solidFill>
              </a:rPr>
              <a:t>Quantidade de Movimento (Momento Linear)</a:t>
            </a:r>
            <a:r>
              <a:rPr lang="pt-BR" sz="3200" dirty="0" smtClean="0"/>
              <a:t> </a:t>
            </a:r>
            <a:r>
              <a:rPr lang="pt-BR" sz="3200" dirty="0"/>
              <a:t>é </a:t>
            </a:r>
            <a:r>
              <a:rPr lang="pt-BR" sz="3200" dirty="0" smtClean="0"/>
              <a:t>conservada.</a:t>
            </a:r>
            <a:br>
              <a:rPr lang="pt-BR" sz="3200" dirty="0" smtClean="0"/>
            </a:br>
            <a:r>
              <a:rPr lang="pt-BR" sz="3200" dirty="0" smtClean="0"/>
              <a:t>* Após a colisão, as nenéns formam um único sistema (unidas).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endParaRPr lang="pt-B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6778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902226" y="-154547"/>
            <a:ext cx="17901283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 Black" panose="020B0A04020102020204" pitchFamily="34" charset="0"/>
              </a:rPr>
              <a:t>Colisão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615" y="17554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500" b="1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4500" b="1" dirty="0" smtClean="0">
                <a:solidFill>
                  <a:schemeClr val="accent6">
                    <a:lumMod val="50000"/>
                  </a:schemeClr>
                </a:solidFill>
              </a:rPr>
              <a:t>lástica: </a:t>
            </a:r>
          </a:p>
          <a:p>
            <a:pPr marL="0" indent="0">
              <a:buNone/>
            </a:pPr>
            <a:r>
              <a:rPr lang="pt-BR" sz="3200" dirty="0"/>
              <a:t>*</a:t>
            </a:r>
            <a:r>
              <a:rPr lang="pt-BR" sz="3200" dirty="0" smtClean="0"/>
              <a:t>Há </a:t>
            </a:r>
            <a:r>
              <a:rPr lang="pt-BR" sz="3200" dirty="0"/>
              <a:t>conservação da </a:t>
            </a:r>
            <a:r>
              <a:rPr lang="pt-BR" sz="3200" dirty="0" smtClean="0"/>
              <a:t>energia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dirty="0" smtClean="0"/>
              <a:t>*Há conservação da</a:t>
            </a:r>
            <a:r>
              <a:rPr lang="pt-BR" sz="3200" b="1" dirty="0" smtClean="0"/>
              <a:t> </a:t>
            </a:r>
            <a:r>
              <a:rPr lang="pt-BR" sz="3200" dirty="0">
                <a:solidFill>
                  <a:srgbClr val="FF0000"/>
                </a:solidFill>
              </a:rPr>
              <a:t>Quantidade de Movimento (Momento Linear</a:t>
            </a:r>
            <a:r>
              <a:rPr lang="pt-BR" sz="3200" dirty="0" smtClean="0">
                <a:solidFill>
                  <a:srgbClr val="FF0000"/>
                </a:solidFill>
              </a:rPr>
              <a:t>) </a:t>
            </a:r>
            <a:r>
              <a:rPr lang="pt-BR" sz="3200" dirty="0" smtClean="0"/>
              <a:t>dos corpos. </a:t>
            </a:r>
            <a:br>
              <a:rPr lang="pt-BR" sz="3200" dirty="0" smtClean="0"/>
            </a:br>
            <a:r>
              <a:rPr lang="pt-BR" sz="3200" dirty="0" smtClean="0"/>
              <a:t>*A velocidade relativa entre os corpos continua a mesma após a colisão.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04" y="0"/>
            <a:ext cx="2471439" cy="18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842" y="837044"/>
            <a:ext cx="10980313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Conservação da quantidade de movimento</a:t>
            </a:r>
            <a:br>
              <a:rPr lang="pt-BR" sz="3600" dirty="0" smtClean="0">
                <a:latin typeface="Arial Black" panose="020B0A04020102020204" pitchFamily="34" charset="0"/>
              </a:rPr>
            </a:br>
            <a:r>
              <a:rPr lang="pt-BR" sz="3600" dirty="0" smtClean="0">
                <a:latin typeface="Arial Black" panose="020B0A04020102020204" pitchFamily="34" charset="0"/>
              </a:rPr>
              <a:t>para um sistema isolado</a:t>
            </a:r>
            <a:endParaRPr lang="pt-BR" sz="360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198" y="288548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60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𝑖𝑛𝑖𝑐𝑖𝑎𝑙</m:t>
                          </m:r>
                        </m:sub>
                      </m:sSub>
                      <m:r>
                        <a:rPr lang="pt-BR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</m:oMath>
                  </m:oMathPara>
                </a14:m>
                <a:endParaRPr lang="pt-BR" sz="600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2885484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2066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9683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a velocidade, a posição e a massa de duas bolas (1 e 2)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Collision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”. Qual será a velocidade final das esferas após a colisão elástica? Demonstre com cálculos.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58" y="2441121"/>
            <a:ext cx="81915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Observe a imagem abaixo, onde temos duas bolas (1 e 2) com massas e velocidades iguais em módulo.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Q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ual será o valor e o sentido das velocidades das duas bolas após a colisão elástica? </a:t>
            </a:r>
          </a:p>
          <a:p>
            <a:pPr marL="0" indent="0">
              <a:buNone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33" y="2057535"/>
            <a:ext cx="81629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29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Observe, nas imagens abaixo, o antes e o depois de uma colisão elástica entre duas bolas (1 e 2). Qual a velocidade inicial da bola 2? Demonstre com cálculos.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20" y="2966132"/>
            <a:ext cx="5610347" cy="317864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775" y="3041515"/>
            <a:ext cx="1209675" cy="36195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49" y="2966132"/>
            <a:ext cx="5058592" cy="314261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65" y="4127100"/>
            <a:ext cx="9906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502276" y="270456"/>
            <a:ext cx="106121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>
                <a:latin typeface="Bookman Old Style" panose="02050604050505020204" pitchFamily="18" charset="0"/>
              </a:rPr>
              <a:t>Sobre o movimento descrito na figura abaixo, marque a opção que mostra o movimento após a </a:t>
            </a:r>
            <a:r>
              <a:rPr lang="pt-BR" sz="2300">
                <a:latin typeface="Bookman Old Style" panose="02050604050505020204" pitchFamily="18" charset="0"/>
              </a:rPr>
              <a:t>colisão </a:t>
            </a:r>
            <a:r>
              <a:rPr lang="pt-BR" sz="2300" smtClean="0">
                <a:latin typeface="Bookman Old Style" panose="02050604050505020204" pitchFamily="18" charset="0"/>
              </a:rPr>
              <a:t>elástica </a:t>
            </a:r>
            <a:r>
              <a:rPr lang="pt-BR" sz="2300" dirty="0">
                <a:latin typeface="Bookman Old Style" panose="02050604050505020204" pitchFamily="18" charset="0"/>
              </a:rPr>
              <a:t>descrita, demonstrando fisicamente como isso acontece.</a:t>
            </a:r>
            <a:br>
              <a:rPr lang="pt-BR" sz="2300" dirty="0">
                <a:latin typeface="Bookman Old Style" panose="02050604050505020204" pitchFamily="18" charset="0"/>
              </a:rPr>
            </a:br>
            <a:endParaRPr lang="pt-BR" sz="2300" dirty="0">
              <a:latin typeface="Bookman Old Style" panose="02050604050505020204" pitchFamily="18" charset="0"/>
            </a:endParaRPr>
          </a:p>
        </p:txBody>
      </p:sp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1" y="1537348"/>
            <a:ext cx="2957378" cy="187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73" y="1447196"/>
            <a:ext cx="5507395" cy="517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5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437882" y="334850"/>
            <a:ext cx="11294772" cy="476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7" y="200830"/>
            <a:ext cx="10148552" cy="2931494"/>
          </a:xfrm>
          <a:prstGeom prst="rect">
            <a:avLst/>
          </a:prstGeom>
        </p:spPr>
      </p:pic>
      <p:pic>
        <p:nvPicPr>
          <p:cNvPr id="1052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75" y="3266344"/>
            <a:ext cx="6267249" cy="345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3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9163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Colisões Inelásticas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</a:t>
            </a:r>
            <a:r>
              <a:rPr lang="pt-BR" sz="3200" b="1" dirty="0" err="1">
                <a:latin typeface="Berlin Sans FB Demi" panose="020E0802020502020306" pitchFamily="34" charset="0"/>
              </a:rPr>
              <a:t>C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ollision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>
                <a:latin typeface="Berlin Sans FB Demi" panose="020E0802020502020306" pitchFamily="34" charset="0"/>
              </a:rPr>
              <a:t>L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ab</a:t>
            </a:r>
            <a:r>
              <a:rPr lang="pt-BR" sz="3200" b="1" dirty="0">
                <a:latin typeface="Berlin Sans FB Demi" panose="020E0802020502020306" pitchFamily="34" charset="0"/>
              </a:rPr>
              <a:t>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phet.colorado.edu/sims/collision-lab/collision-lab_en.html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66" y="1862591"/>
            <a:ext cx="5630093" cy="36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Peso e Massa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70" y="3445275"/>
            <a:ext cx="932174" cy="187703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665" y="1591114"/>
            <a:ext cx="2416080" cy="116565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90" y="3263400"/>
            <a:ext cx="2322039" cy="31336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755" y="3712967"/>
            <a:ext cx="1534657" cy="145953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976" y="1598130"/>
            <a:ext cx="3524250" cy="11811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6584" y="3890898"/>
            <a:ext cx="1472914" cy="187862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336" y="4261157"/>
            <a:ext cx="371080" cy="74721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2705" y="4048380"/>
            <a:ext cx="1503055" cy="15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722290" y="40895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>
                    <a:latin typeface="Arial Black" panose="020B0A04020102020204" pitchFamily="34" charset="0"/>
                  </a:rPr>
                  <a:t>O que é Quantidade de Movimento ou Momento Linear?</a:t>
                </a:r>
                <a:r>
                  <a:rPr lang="pt-BR" dirty="0" smtClean="0"/>
                  <a:t/>
                </a:r>
                <a:br>
                  <a:rPr lang="pt-BR" dirty="0" smtClean="0"/>
                </a:br>
                <a:r>
                  <a:rPr lang="pt-BR" dirty="0" smtClean="0"/>
                  <a:t/>
                </a:r>
                <a:br>
                  <a:rPr lang="pt-BR" dirty="0" smtClean="0"/>
                </a:br>
                <a:r>
                  <a:rPr lang="pt-BR" dirty="0">
                    <a:solidFill>
                      <a:schemeClr val="accent6">
                        <a:lumMod val="50000"/>
                      </a:schemeClr>
                    </a:solidFill>
                  </a:rPr>
                  <a:t>Na física, definimos a </a:t>
                </a:r>
                <a:r>
                  <a:rPr lang="pt-BR" b="1" i="1" dirty="0">
                    <a:solidFill>
                      <a:srgbClr val="FF0000"/>
                    </a:solidFill>
                  </a:rPr>
                  <a:t>Q</a:t>
                </a:r>
                <a:r>
                  <a:rPr lang="pt-BR" b="1" i="1" dirty="0" smtClean="0">
                    <a:solidFill>
                      <a:srgbClr val="FF0000"/>
                    </a:solidFill>
                  </a:rPr>
                  <a:t>uantidade </a:t>
                </a:r>
                <a:r>
                  <a:rPr lang="pt-BR" b="1" i="1" dirty="0">
                    <a:solidFill>
                      <a:srgbClr val="FF0000"/>
                    </a:solidFill>
                  </a:rPr>
                  <a:t>de </a:t>
                </a:r>
                <a:r>
                  <a:rPr lang="pt-BR" b="1" i="1" dirty="0" smtClean="0">
                    <a:solidFill>
                      <a:srgbClr val="FF0000"/>
                    </a:solidFill>
                  </a:rPr>
                  <a:t>Movimento</a:t>
                </a:r>
                <a:r>
                  <a:rPr lang="pt-BR" dirty="0">
                    <a:solidFill>
                      <a:schemeClr val="accent6">
                        <a:lumMod val="50000"/>
                      </a:schemeClr>
                    </a:solidFill>
                  </a:rPr>
                  <a:t>, representada por </a:t>
                </a:r>
                <a:r>
                  <a:rPr lang="pt-BR" b="1" i="1" dirty="0" smtClean="0">
                    <a:solidFill>
                      <a:srgbClr val="FF0000"/>
                    </a:solidFill>
                  </a:rPr>
                  <a:t>Q</a:t>
                </a:r>
                <a:r>
                  <a:rPr lang="pt-BR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, </a:t>
                </a:r>
                <a:r>
                  <a:rPr lang="pt-BR" dirty="0">
                    <a:solidFill>
                      <a:schemeClr val="accent6">
                        <a:lumMod val="50000"/>
                      </a:schemeClr>
                    </a:solidFill>
                  </a:rPr>
                  <a:t>de um corpo que possui massa </a:t>
                </a:r>
                <a:r>
                  <a:rPr lang="pt-BR" b="1" i="1" dirty="0">
                    <a:solidFill>
                      <a:srgbClr val="FF0000"/>
                    </a:solidFill>
                  </a:rPr>
                  <a:t>m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>
                    <a:solidFill>
                      <a:schemeClr val="accent6">
                        <a:lumMod val="50000"/>
                      </a:schemeClr>
                    </a:solidFill>
                  </a:rPr>
                  <a:t>e velocidade </a:t>
                </a:r>
                <a:r>
                  <a:rPr lang="pt-BR" b="1" i="1" dirty="0">
                    <a:solidFill>
                      <a:srgbClr val="FF0000"/>
                    </a:solidFill>
                  </a:rPr>
                  <a:t>v</a:t>
                </a:r>
                <a:r>
                  <a:rPr lang="pt-BR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t-BR" dirty="0">
                    <a:solidFill>
                      <a:schemeClr val="accent6">
                        <a:lumMod val="50000"/>
                      </a:schemeClr>
                    </a:solidFill>
                  </a:rPr>
                  <a:t>como sendo o produto da massa pela </a:t>
                </a:r>
                <a:r>
                  <a:rPr lang="pt-BR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velocidade. </a:t>
                </a:r>
                <a:endParaRPr lang="pt-BR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pt-P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4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t-BR" sz="22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𝑜𝑛𝑑𝑒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𝑎𝑠𝑠𝑎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𝑑𝑎𝑑𝑎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𝑑𝑎𝑑𝑎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t-BR" sz="4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t-BR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2290" y="408950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1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843" y="249215"/>
            <a:ext cx="10980313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 Black" panose="020B0A04020102020204" pitchFamily="34" charset="0"/>
              </a:rPr>
              <a:t>Colisões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884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 smtClean="0"/>
              <a:t>Podem ser:</a:t>
            </a:r>
          </a:p>
          <a:p>
            <a:pPr marL="0" indent="0">
              <a:buNone/>
            </a:pPr>
            <a:r>
              <a:rPr lang="pt-BR" sz="4500" b="1" dirty="0" smtClean="0">
                <a:solidFill>
                  <a:schemeClr val="accent6">
                    <a:lumMod val="50000"/>
                  </a:schemeClr>
                </a:solidFill>
              </a:rPr>
              <a:t>Inelásticas</a:t>
            </a:r>
            <a:r>
              <a:rPr lang="pt-BR" sz="4500" b="1" dirty="0" smtClean="0"/>
              <a:t/>
            </a:r>
            <a:br>
              <a:rPr lang="pt-BR" sz="4500" b="1" dirty="0" smtClean="0"/>
            </a:br>
            <a:r>
              <a:rPr lang="pt-BR" sz="4500" b="1" dirty="0" smtClean="0">
                <a:solidFill>
                  <a:schemeClr val="accent6">
                    <a:lumMod val="75000"/>
                  </a:schemeClr>
                </a:solidFill>
              </a:rPr>
              <a:t>Parcialmente Inelásticas</a:t>
            </a:r>
            <a:r>
              <a:rPr lang="pt-BR" sz="4500" b="1" dirty="0" smtClean="0"/>
              <a:t/>
            </a:r>
            <a:br>
              <a:rPr lang="pt-BR" sz="4500" b="1" dirty="0" smtClean="0"/>
            </a:br>
            <a:r>
              <a:rPr lang="pt-BR" sz="4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Elásticas</a:t>
            </a:r>
            <a:endParaRPr lang="pt-BR" sz="45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78" y="249215"/>
            <a:ext cx="3884053" cy="29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902226" y="-154547"/>
            <a:ext cx="17901283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 Black" panose="020B0A04020102020204" pitchFamily="34" charset="0"/>
              </a:rPr>
              <a:t>Colisão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615" y="156717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4500" b="1" dirty="0" smtClean="0">
                <a:solidFill>
                  <a:schemeClr val="accent6">
                    <a:lumMod val="50000"/>
                  </a:schemeClr>
                </a:solidFill>
              </a:rPr>
              <a:t>Inelástica: </a:t>
            </a:r>
          </a:p>
          <a:p>
            <a:pPr marL="0" indent="0">
              <a:buNone/>
            </a:pPr>
            <a:r>
              <a:rPr lang="pt-BR" sz="3200" dirty="0" smtClean="0"/>
              <a:t>*Não há </a:t>
            </a:r>
            <a:r>
              <a:rPr lang="pt-BR" sz="3200" dirty="0"/>
              <a:t>conservação da energia </a:t>
            </a:r>
            <a:r>
              <a:rPr lang="pt-BR" sz="3200" dirty="0" smtClean="0"/>
              <a:t>cinética.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>*A </a:t>
            </a:r>
            <a:r>
              <a:rPr lang="pt-BR" sz="3200" dirty="0"/>
              <a:t>energia pode ser transformada em outra </a:t>
            </a:r>
            <a:r>
              <a:rPr lang="pt-BR" sz="3200" dirty="0" smtClean="0"/>
              <a:t>forma </a:t>
            </a:r>
            <a:br>
              <a:rPr lang="pt-BR" sz="3200" dirty="0" smtClean="0"/>
            </a:br>
            <a:r>
              <a:rPr lang="pt-BR" sz="3200" dirty="0" smtClean="0"/>
              <a:t>*Apenas a </a:t>
            </a:r>
            <a:r>
              <a:rPr lang="pt-BR" sz="3200" dirty="0" smtClean="0">
                <a:solidFill>
                  <a:srgbClr val="FF0000"/>
                </a:solidFill>
              </a:rPr>
              <a:t>Quantidade de Movimento (Momento Linear)</a:t>
            </a:r>
            <a:r>
              <a:rPr lang="pt-BR" sz="3200" dirty="0" smtClean="0"/>
              <a:t> </a:t>
            </a:r>
            <a:r>
              <a:rPr lang="pt-BR" sz="3200" dirty="0"/>
              <a:t>é </a:t>
            </a:r>
            <a:r>
              <a:rPr lang="pt-BR" sz="3200" dirty="0" smtClean="0"/>
              <a:t>conservada.</a:t>
            </a:r>
            <a:br>
              <a:rPr lang="pt-BR" sz="3200" dirty="0" smtClean="0"/>
            </a:br>
            <a:r>
              <a:rPr lang="pt-BR" sz="3200" dirty="0" smtClean="0"/>
              <a:t>* Após a colisão, as nenéns formam um único sistema (unidas).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endParaRPr lang="pt-B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8469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902226" y="-154547"/>
            <a:ext cx="17901283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 Black" panose="020B0A04020102020204" pitchFamily="34" charset="0"/>
              </a:rPr>
              <a:t>Colisão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615" y="17554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500" b="1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4500" b="1" dirty="0" smtClean="0">
                <a:solidFill>
                  <a:schemeClr val="accent6">
                    <a:lumMod val="50000"/>
                  </a:schemeClr>
                </a:solidFill>
              </a:rPr>
              <a:t>lástica: </a:t>
            </a:r>
          </a:p>
          <a:p>
            <a:pPr marL="0" indent="0">
              <a:buNone/>
            </a:pPr>
            <a:r>
              <a:rPr lang="pt-BR" sz="3200" dirty="0"/>
              <a:t>*</a:t>
            </a:r>
            <a:r>
              <a:rPr lang="pt-BR" sz="3200" dirty="0" smtClean="0"/>
              <a:t>Há </a:t>
            </a:r>
            <a:r>
              <a:rPr lang="pt-BR" sz="3200" dirty="0"/>
              <a:t>conservação da </a:t>
            </a:r>
            <a:r>
              <a:rPr lang="pt-BR" sz="3200" dirty="0" smtClean="0"/>
              <a:t>energia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dirty="0" smtClean="0"/>
              <a:t>*Há conservação da</a:t>
            </a:r>
            <a:r>
              <a:rPr lang="pt-BR" sz="3200" b="1" dirty="0" smtClean="0"/>
              <a:t> </a:t>
            </a:r>
            <a:r>
              <a:rPr lang="pt-BR" sz="3200" dirty="0">
                <a:solidFill>
                  <a:srgbClr val="FF0000"/>
                </a:solidFill>
              </a:rPr>
              <a:t>Quantidade de Movimento (Momento Linear</a:t>
            </a:r>
            <a:r>
              <a:rPr lang="pt-BR" sz="3200" dirty="0" smtClean="0">
                <a:solidFill>
                  <a:srgbClr val="FF0000"/>
                </a:solidFill>
              </a:rPr>
              <a:t>) </a:t>
            </a:r>
            <a:r>
              <a:rPr lang="pt-BR" sz="3200" dirty="0" smtClean="0"/>
              <a:t>dos corpos. </a:t>
            </a:r>
            <a:br>
              <a:rPr lang="pt-BR" sz="3200" dirty="0" smtClean="0"/>
            </a:br>
            <a:r>
              <a:rPr lang="pt-BR" sz="3200" dirty="0" smtClean="0"/>
              <a:t>*A velocidade relativa entre os corpos continua a mesma após a colisão.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04" y="0"/>
            <a:ext cx="2471439" cy="18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842" y="837044"/>
            <a:ext cx="10980313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Conservação da quantidade de movimento</a:t>
            </a:r>
            <a:br>
              <a:rPr lang="pt-BR" sz="3600" dirty="0" smtClean="0">
                <a:latin typeface="Arial Black" panose="020B0A04020102020204" pitchFamily="34" charset="0"/>
              </a:rPr>
            </a:br>
            <a:r>
              <a:rPr lang="pt-BR" sz="3600" dirty="0" smtClean="0">
                <a:latin typeface="Arial Black" panose="020B0A04020102020204" pitchFamily="34" charset="0"/>
              </a:rPr>
              <a:t>para um sistema isolado</a:t>
            </a:r>
            <a:endParaRPr lang="pt-BR" sz="360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198" y="288548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60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𝑖𝑛𝑖𝑐𝑖𝑎𝑙</m:t>
                          </m:r>
                        </m:sub>
                      </m:sSub>
                      <m:r>
                        <a:rPr lang="pt-BR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</m:oMath>
                  </m:oMathPara>
                </a14:m>
                <a:endParaRPr lang="pt-BR" sz="600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2885484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6347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a velocidade, a posição e a massa de duas bolas (1 e 2)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Collision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”. Qual será a velocidade do sistema após a colisão? Demonstre com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cálculos. Observe que a colisão entre elas é inelástica (indicado na seta preta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6" y="2035356"/>
            <a:ext cx="76295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Observe a imagem abaixo, onde temos duas bolas (1 e 2) com massas e velocidades distintas, e responda qual será: </a:t>
            </a:r>
            <a:b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a) o sentido de deslocamento do sistema (formado pelas duas bolas) após a colisão inelástica?</a:t>
            </a:r>
          </a:p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b) a velocidade final do sistema após a colisão inelástica?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4" y="3050882"/>
            <a:ext cx="80581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29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Observe, nas imagens abaixo, o antes e o depois de uma colisão inelástica entre duas bolas (1 e 2). Qual a velocidade inicial da bola 2? Demonstre com cálculos.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4" y="2520722"/>
            <a:ext cx="5743575" cy="35147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443" y="2513760"/>
            <a:ext cx="4851491" cy="352168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768" y="2698429"/>
            <a:ext cx="990600" cy="3238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636" y="2660329"/>
            <a:ext cx="12096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mostra, no modo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Advanced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”, três bolas (1, 2 e 3) que irão se chocar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inelasticamente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Observe os valores de massa e de velocidade das bolas e calcule a velocidade final do sistema (formado pelas três bolas) ao final das duas colisões.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696" y="2089639"/>
            <a:ext cx="6373177" cy="43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3723" y="877923"/>
            <a:ext cx="10515600" cy="2295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>
                <a:latin typeface="Bookman Old Style" panose="02050604050505020204" pitchFamily="18" charset="0"/>
              </a:rPr>
              <a:t>A figura abaixo mostra momentos antes da colisão inelástica entre o Homem de Ferro e o Super-Homem. Sabendo que as massas do Homem de Ferro e do Super-Homem são, respectivamente, 150kg e 120kg, em qual sentido (direita ou esquerda) os Super-Heróis irão se deslocar e a velocidade de deslocamento após a colisão?   </a:t>
            </a:r>
            <a:endParaRPr lang="pt-BR" sz="2600" dirty="0">
              <a:latin typeface="Bookman Old Style" panose="0205060405050502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08397">
            <a:off x="2659227" y="3133361"/>
            <a:ext cx="2216758" cy="324799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8604105" y="2359495"/>
            <a:ext cx="1896674" cy="352475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5" y="5259834"/>
            <a:ext cx="1201510" cy="169737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170" y="3318644"/>
            <a:ext cx="1228725" cy="56197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391" y="3361506"/>
            <a:ext cx="1333500" cy="47625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31383" y="1"/>
            <a:ext cx="10515600" cy="105606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anose="020B0A04020102020204" pitchFamily="34" charset="0"/>
              </a:rPr>
              <a:t>Agora é com você...</a:t>
            </a:r>
            <a:endParaRPr lang="pt-B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155" y="888275"/>
            <a:ext cx="10763687" cy="5003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No 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Masses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&amp; Springs (HTML5)” posicione o bloco de 50g e a régua como indicado na imagem abaixo (seta verde). Após o bloco parar, altere o valor da gravidade local (indicado na seta vermelha). O que irá acontecer com a deformação da mola? Explique. 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989" y="2320625"/>
            <a:ext cx="6516325" cy="40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1383" y="1"/>
            <a:ext cx="10515600" cy="105606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anose="020B0A04020102020204" pitchFamily="34" charset="0"/>
              </a:rPr>
              <a:t>Agora é com você...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6836" y="152905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Um projétil de 100g é lançado em direção a um tronco de madeira de 20kg que está suspenso por um fio inextensível e de massa desprezível.</a:t>
            </a:r>
            <a:br>
              <a:rPr lang="pt-BR" dirty="0" smtClean="0"/>
            </a:br>
            <a:r>
              <a:rPr lang="pt-BR" dirty="0" smtClean="0"/>
              <a:t>Sabendo que o projétil atinge o tronco a uma velocidade de 360km/h e perfura a madeira, sem atravessá-la, qual a velocidade final do sistema?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874" y="1017653"/>
            <a:ext cx="1772312" cy="31276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995" y="3295046"/>
            <a:ext cx="5678309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Impuso</a:t>
            </a:r>
            <a:r>
              <a:rPr lang="pt-BR" sz="3200" b="1" dirty="0">
                <a:latin typeface="Berlin Sans FB Demi" panose="020E0802020502020306" pitchFamily="34" charset="0"/>
              </a:rPr>
              <a:t> </a:t>
            </a:r>
            <a:r>
              <a:rPr lang="pt-BR" sz="3200" b="1" dirty="0" smtClean="0">
                <a:latin typeface="Berlin Sans FB Demi" panose="020E0802020502020306" pitchFamily="34" charset="0"/>
              </a:rPr>
              <a:t>utilizando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 OA “Force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and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Motion: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Basics</a:t>
            </a:r>
            <a:r>
              <a:rPr lang="pt-BR" sz="3200" b="1" dirty="0" smtClean="0">
                <a:latin typeface="Berlin Sans FB Demi" panose="020E0802020502020306" pitchFamily="34" charset="0"/>
              </a:rPr>
              <a:t>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20526"/>
            <a:ext cx="9432501" cy="1655762"/>
          </a:xfrm>
        </p:spPr>
        <p:txBody>
          <a:bodyPr/>
          <a:lstStyle/>
          <a:p>
            <a:r>
              <a:rPr lang="pt-BR" b="1" dirty="0"/>
              <a:t>Disponível em: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phet.colorado.edu/sims/html/forces-and-motion-basics/latest/forces-and-motion-basics_en.html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82" y="2032139"/>
            <a:ext cx="5979569" cy="321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5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25321" y="537739"/>
                <a:ext cx="10515600" cy="50792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dirty="0" smtClean="0">
                    <a:latin typeface="Arial Black" panose="020B0A04020102020204" pitchFamily="34" charset="0"/>
                  </a:rPr>
                  <a:t>O que é impulso?</a:t>
                </a:r>
                <a:r>
                  <a:rPr lang="pt-BR" dirty="0" smtClean="0"/>
                  <a:t/>
                </a:r>
                <a:br>
                  <a:rPr lang="pt-BR" dirty="0" smtClean="0"/>
                </a:br>
                <a:r>
                  <a:rPr lang="pt-BR" dirty="0" smtClean="0"/>
                  <a:t/>
                </a:r>
                <a:br>
                  <a:rPr lang="pt-BR" dirty="0" smtClean="0"/>
                </a:br>
                <a:r>
                  <a:rPr lang="pt-PT" dirty="0">
                    <a:solidFill>
                      <a:schemeClr val="accent5">
                        <a:lumMod val="75000"/>
                      </a:schemeClr>
                    </a:solidFill>
                  </a:rPr>
                  <a:t>Impulso é a grandeza física que mede a variação da </a:t>
                </a:r>
                <a:r>
                  <a:rPr lang="pt-PT" dirty="0">
                    <a:solidFill>
                      <a:schemeClr val="accent6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quantidade de movimento</a:t>
                </a:r>
                <a:r>
                  <a:rPr lang="pt-PT" dirty="0">
                    <a:solidFill>
                      <a:schemeClr val="accent5">
                        <a:lumMod val="75000"/>
                      </a:schemeClr>
                    </a:solidFill>
                  </a:rPr>
                  <a:t> de um objeto.</a:t>
                </a:r>
                <a:r>
                  <a:rPr lang="pt-PT" dirty="0"/>
                  <a:t> </a:t>
                </a:r>
                <a:r>
                  <a:rPr lang="pt-PT" dirty="0">
                    <a:solidFill>
                      <a:srgbClr val="FF0000"/>
                    </a:solidFill>
                  </a:rPr>
                  <a:t>É causado pela ação de uma </a:t>
                </a:r>
                <a:r>
                  <a:rPr lang="pt-PT" dirty="0" smtClean="0">
                    <a:solidFill>
                      <a:srgbClr val="FF0000"/>
                    </a:solidFill>
                  </a:rPr>
                  <a:t>força </a:t>
                </a:r>
                <a:r>
                  <a:rPr lang="pt-PT" dirty="0">
                    <a:solidFill>
                      <a:srgbClr val="FF0000"/>
                    </a:solidFill>
                  </a:rPr>
                  <a:t>atuando durante um intervalo de </a:t>
                </a:r>
                <a:r>
                  <a:rPr lang="pt-PT" dirty="0" smtClean="0">
                    <a:solidFill>
                      <a:srgbClr val="FF0000"/>
                    </a:solidFill>
                  </a:rPr>
                  <a:t>tempo. </a:t>
                </a:r>
              </a:p>
              <a:p>
                <a:endParaRPr lang="pt-P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l-G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4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t-BR" sz="3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pt-BR" sz="3000" dirty="0" smtClean="0">
                    <a:solidFill>
                      <a:schemeClr val="tx1"/>
                    </a:solidFill>
                  </a:rPr>
                  <a:t>Unidades: Força é dada em Newton, tempo é dado em Segundo e Impulso é dado em N</a:t>
                </a:r>
                <a:r>
                  <a:rPr lang="pt-BR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· </m:t>
                    </m:r>
                  </m:oMath>
                </a14:m>
                <a:r>
                  <a:rPr lang="pt-BR" sz="3000" dirty="0" smtClean="0">
                    <a:solidFill>
                      <a:schemeClr val="tx1"/>
                    </a:solidFill>
                  </a:rPr>
                  <a:t>s.</a:t>
                </a:r>
                <a:endParaRPr lang="pt-BR" sz="3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pt-BR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5321" y="537739"/>
                <a:ext cx="10515600" cy="5079290"/>
              </a:xfrm>
              <a:blipFill>
                <a:blip r:embed="rId2"/>
                <a:stretch>
                  <a:fillRect l="-1333" t="-2041" r="-11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8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25003"/>
            <a:ext cx="10515600" cy="5751960"/>
          </a:xfrm>
        </p:spPr>
        <p:txBody>
          <a:bodyPr/>
          <a:lstStyle/>
          <a:p>
            <a:pPr marL="0" indent="0">
              <a:buNone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Uma pequena força aplicada durante muito tempo pode provocar a mesma variação de quantidade de movimento que uma força grande aplicada durante pouco tempo. Ambas as forças provocaram o mesmo impulso.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867" y="2641975"/>
            <a:ext cx="7282802" cy="35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535" y="3150523"/>
            <a:ext cx="7541551" cy="37074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535" y="21868"/>
            <a:ext cx="6445673" cy="312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1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83685"/>
            <a:ext cx="4664891" cy="34577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756" y="2983685"/>
            <a:ext cx="4116321" cy="3457710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81446" y="104502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As imagens abaixo mostram diferentes objetos em movimento e suas respectivas massas. Supondo que ambos partiram do repouso, em qual situação (a da lixeira ou a da geladeira) foi utilizado o maior impulso? Explique.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72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710901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opção “Motion” foi aplicada uma força de 500N durante um intervalo de tempo </a:t>
            </a:r>
            <a:r>
              <a:rPr lang="el-G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Δ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t. Sabendo que a velocidade do bloco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de 50kg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 inicialmente em repouso, passou a ser 7m/s, qual o valor do impulso aplicado no bloco? Demonstre com cálculos.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36" y="2388620"/>
            <a:ext cx="6403114" cy="415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Observe os valores de velocidade, massa e força nas imagens abaixo do antes (esquerda) e depois (direita) de um bloco que desliza sem atrito. Sabendo que a força aplicada pelo “robô” foi constante, calcule: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aceleração do bloco.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impuso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em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N·s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444" y="1953273"/>
            <a:ext cx="3653967" cy="390414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714" y="1953273"/>
            <a:ext cx="3324863" cy="39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4458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situação abaixo, foi aplicada uma força de 400N, durante 0,5s, em um objeto de massa X. Determine o valor da massa do objeto e do impulso.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608" y="1962990"/>
            <a:ext cx="5474564" cy="42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1463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podemos ver duas massas (A e B) diferentes em duas molas idênticas. Somente pela deformação da mola 2 podemos calcular a massa do bloco desconhecido? Use g = 9,8m/s².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801" y="1973198"/>
            <a:ext cx="7092857" cy="44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abaixo podemos ver um bloco de 250g suspenso em uma mola e com gravidade local sendo 0m/s². Assim, podemos dizer que a massa e o peso do bloco, respectivamente, são: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250g e 250N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2500g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2500N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250g 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25N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250g 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0N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25g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0N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108" y="1996344"/>
            <a:ext cx="6069739" cy="42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2262</Words>
  <Application>Microsoft Office PowerPoint</Application>
  <PresentationFormat>Widescreen</PresentationFormat>
  <Paragraphs>222</Paragraphs>
  <Slides>78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92" baseType="lpstr">
      <vt:lpstr>Adobe Garamond Pro Bold</vt:lpstr>
      <vt:lpstr>Arial</vt:lpstr>
      <vt:lpstr>Arial Black</vt:lpstr>
      <vt:lpstr>Arial Narrow</vt:lpstr>
      <vt:lpstr>Arial Rounded MT Bold</vt:lpstr>
      <vt:lpstr>Berlin Sans FB Demi</vt:lpstr>
      <vt:lpstr>Bookman Old Style</vt:lpstr>
      <vt:lpstr>Britannic Bold</vt:lpstr>
      <vt:lpstr>Calibri</vt:lpstr>
      <vt:lpstr>Calibri Light</vt:lpstr>
      <vt:lpstr>Cambria Math</vt:lpstr>
      <vt:lpstr>Gungsuh</vt:lpstr>
      <vt:lpstr>Times New Roman</vt:lpstr>
      <vt:lpstr>Tema do Office</vt:lpstr>
      <vt:lpstr>Atividades PhET sobre Dinâmica  - Força Peso - Atrito - Leis de Newton - Colisões - Impulso    </vt:lpstr>
      <vt:lpstr>Atividade PHet sobre massa e peso dos objetos utilizando o OA “Masses &amp; Springs”</vt:lpstr>
      <vt:lpstr>DINAMÔMETRO</vt:lpstr>
      <vt:lpstr>Gravidade</vt:lpstr>
      <vt:lpstr>Gravidade</vt:lpstr>
      <vt:lpstr>Peso e Massa</vt:lpstr>
      <vt:lpstr>Questão 1</vt:lpstr>
      <vt:lpstr>Questão 2</vt:lpstr>
      <vt:lpstr>Questão 3</vt:lpstr>
      <vt:lpstr>Questão 4</vt:lpstr>
      <vt:lpstr>Questão 5</vt:lpstr>
      <vt:lpstr>Questão 6</vt:lpstr>
      <vt:lpstr>Atividade PHet sobre Atrito utilizando o  OA “Friction (HTML5)”</vt:lpstr>
      <vt:lpstr>O que é força de atrito (Fat)?</vt:lpstr>
      <vt:lpstr>Qual a diferença entre temperatura e calor?</vt:lpstr>
      <vt:lpstr>Questão 1</vt:lpstr>
      <vt:lpstr>Questão 2</vt:lpstr>
      <vt:lpstr>Questão 3</vt:lpstr>
      <vt:lpstr>Questão 4</vt:lpstr>
      <vt:lpstr>Atividade PHet sobre Pêndulo de Newton utilizando o OA “Collision Lab”</vt:lpstr>
      <vt:lpstr>Pêndulo de Newton</vt:lpstr>
      <vt:lpstr>Colisão Elástica</vt:lpstr>
      <vt:lpstr>Conservação da quantidade de movimento para um sistema isolado</vt:lpstr>
      <vt:lpstr>Questão 1</vt:lpstr>
      <vt:lpstr>Questão 2</vt:lpstr>
      <vt:lpstr>Questão 3</vt:lpstr>
      <vt:lpstr>Questão 4</vt:lpstr>
      <vt:lpstr>Questão 5</vt:lpstr>
      <vt:lpstr>Questão 6</vt:lpstr>
      <vt:lpstr>Atividade PHet sobre as Leis de Newton e movimento utilizando o OA “Force and Motion: Basics”</vt:lpstr>
      <vt:lpstr>Questão 1</vt:lpstr>
      <vt:lpstr>Questão 2</vt:lpstr>
      <vt:lpstr>Questão 3</vt:lpstr>
      <vt:lpstr>Questão 4</vt:lpstr>
      <vt:lpstr>Questão 5</vt:lpstr>
      <vt:lpstr>Questão 6</vt:lpstr>
      <vt:lpstr>Questão 7</vt:lpstr>
      <vt:lpstr>Questão 8</vt:lpstr>
      <vt:lpstr>Atividade PHet sobre Momento Linear utilizando o OA “Collision Lab”</vt:lpstr>
      <vt:lpstr>Apresentação do PowerPoint</vt:lpstr>
      <vt:lpstr>Apresentação do PowerPoint</vt:lpstr>
      <vt:lpstr>Apresentação do PowerPoint</vt:lpstr>
      <vt:lpstr>Questão 1</vt:lpstr>
      <vt:lpstr>Questão 2</vt:lpstr>
      <vt:lpstr>Conservação da quantidade de movimento para um sistema isolado</vt:lpstr>
      <vt:lpstr>Questão 3</vt:lpstr>
      <vt:lpstr>Questão 4</vt:lpstr>
      <vt:lpstr>Atividade PHet sobre Colisões Elásticas utilizando o OA “Collision Lab”</vt:lpstr>
      <vt:lpstr>Apresentação do PowerPoint</vt:lpstr>
      <vt:lpstr>Colisões</vt:lpstr>
      <vt:lpstr>Colisão</vt:lpstr>
      <vt:lpstr>Colisão</vt:lpstr>
      <vt:lpstr>Conservação da quantidade de movimento para um sistema isolado</vt:lpstr>
      <vt:lpstr>Questão 1</vt:lpstr>
      <vt:lpstr>Questão 2</vt:lpstr>
      <vt:lpstr>Questão 3</vt:lpstr>
      <vt:lpstr>Apresentação do PowerPoint</vt:lpstr>
      <vt:lpstr>Apresentação do PowerPoint</vt:lpstr>
      <vt:lpstr>Atividade PHet sobre Colisões Inelásticas utilizando o OA “Collision Lab”</vt:lpstr>
      <vt:lpstr>Apresentação do PowerPoint</vt:lpstr>
      <vt:lpstr>Colisões</vt:lpstr>
      <vt:lpstr>Colisão</vt:lpstr>
      <vt:lpstr>Colisão</vt:lpstr>
      <vt:lpstr>Conservação da quantidade de movimento para um sistema isolado</vt:lpstr>
      <vt:lpstr>Questão 1</vt:lpstr>
      <vt:lpstr>Questão 2</vt:lpstr>
      <vt:lpstr>Questão 3</vt:lpstr>
      <vt:lpstr>Questão 4</vt:lpstr>
      <vt:lpstr>Agora é com você...</vt:lpstr>
      <vt:lpstr>Agora é com você...</vt:lpstr>
      <vt:lpstr>Atividade PHet sobre Impuso utilizando  o OA “Force and Motion: Basics”</vt:lpstr>
      <vt:lpstr>Apresentação do PowerPoint</vt:lpstr>
      <vt:lpstr>Apresentação do PowerPoint</vt:lpstr>
      <vt:lpstr>Apresentação do PowerPoint</vt:lpstr>
      <vt:lpstr>Questão 1</vt:lpstr>
      <vt:lpstr>Questão 2</vt:lpstr>
      <vt:lpstr>Questão 3</vt:lpstr>
      <vt:lpstr>Questão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 PhET sobre  Eletrodinâmica</dc:title>
  <dc:creator>Osmar Cavalcante</dc:creator>
  <cp:lastModifiedBy>Osmar Cavalcante</cp:lastModifiedBy>
  <cp:revision>11</cp:revision>
  <dcterms:created xsi:type="dcterms:W3CDTF">2018-10-17T13:57:26Z</dcterms:created>
  <dcterms:modified xsi:type="dcterms:W3CDTF">2018-10-23T12:32:59Z</dcterms:modified>
</cp:coreProperties>
</file>